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5" r:id="rId4"/>
    <p:sldId id="264" r:id="rId5"/>
    <p:sldId id="266" r:id="rId6"/>
    <p:sldId id="267" r:id="rId7"/>
    <p:sldId id="268" r:id="rId8"/>
    <p:sldId id="271" r:id="rId9"/>
    <p:sldId id="273" r:id="rId10"/>
    <p:sldId id="274" r:id="rId11"/>
    <p:sldId id="275" r:id="rId12"/>
    <p:sldId id="276" r:id="rId13"/>
    <p:sldId id="277" r:id="rId14"/>
    <p:sldId id="279" r:id="rId15"/>
    <p:sldId id="280" r:id="rId16"/>
    <p:sldId id="281" r:id="rId17"/>
    <p:sldId id="282" r:id="rId18"/>
    <p:sldId id="283" r:id="rId19"/>
    <p:sldId id="284" r:id="rId20"/>
    <p:sldId id="285" r:id="rId21"/>
    <p:sldId id="258" r:id="rId22"/>
    <p:sldId id="259" r:id="rId23"/>
    <p:sldId id="260" r:id="rId24"/>
    <p:sldId id="261" r:id="rId25"/>
    <p:sldId id="262" r:id="rId26"/>
    <p:sldId id="286" r:id="rId27"/>
    <p:sldId id="287" r:id="rId28"/>
    <p:sldId id="288" r:id="rId29"/>
    <p:sldId id="289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854" autoAdjust="0"/>
    <p:restoredTop sz="94660"/>
  </p:normalViewPr>
  <p:slideViewPr>
    <p:cSldViewPr snapToGrid="0">
      <p:cViewPr varScale="1">
        <p:scale>
          <a:sx n="59" d="100"/>
          <a:sy n="59" d="100"/>
        </p:scale>
        <p:origin x="92" y="2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7-14T09:23:33.691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7-14T09:23:33.691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6079A-8B9F-4035-A572-533E093B6A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DF82283-01A1-41D4-8536-181AAD7977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047B3D-F815-4703-8D93-FC007F63CF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FD9B7-B32B-465E-8000-A73C1A080B27}" type="datetimeFigureOut">
              <a:rPr lang="en-IN" smtClean="0"/>
              <a:t>21-07-2020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47E026-C012-48A9-9312-8E68C1619A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70AFA6-E9E8-4656-87D9-3E47E468D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0B411-0B29-4D87-94EB-E688183213A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364846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A2E0C5-DF46-4920-BE64-905890A65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8D379E-180B-4A5B-B019-87B59908B1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EBA9F3-3A37-4FA0-B511-B41AFA5E77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FD9B7-B32B-465E-8000-A73C1A080B27}" type="datetimeFigureOut">
              <a:rPr lang="en-IN" smtClean="0"/>
              <a:t>21-07-2020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67D948-7757-423E-92C3-ACAB2B9F49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24D3A9-6DF1-438F-86F4-F8D43E6E47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0B411-0B29-4D87-94EB-E688183213A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803759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9A525BB-AA93-42A5-9A02-10EE5859E6F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ABE61FB-9E64-43A1-86A8-3113CED040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C9B904-C99D-432E-8D29-CD3348239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FD9B7-B32B-465E-8000-A73C1A080B27}" type="datetimeFigureOut">
              <a:rPr lang="en-IN" smtClean="0"/>
              <a:t>21-07-2020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DD27BE-F8A5-4C8D-90B2-F1C41C37A4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2F49ED-9401-49F1-A053-0EC1150B71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0B411-0B29-4D87-94EB-E688183213A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899781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55C73C-4171-4028-98F0-6BED1C123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BC5838-7B3D-4F81-97FD-DCA2D9CC22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0864A0-39A3-4C05-BB1B-C136C89962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FD9B7-B32B-465E-8000-A73C1A080B27}" type="datetimeFigureOut">
              <a:rPr lang="en-IN" smtClean="0"/>
              <a:t>21-07-2020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8F5439-53E4-48EE-873F-8D9794760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0B13F0-AC44-4AD0-95C1-E3A15B08AC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0B411-0B29-4D87-94EB-E688183213A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810217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81BADA-A710-46D6-A7A2-9B14398C75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6BC1B8-B0AF-4052-93C4-A4E902A2D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9EEC8F-079D-4595-BE1A-4A7BE7DC16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FD9B7-B32B-465E-8000-A73C1A080B27}" type="datetimeFigureOut">
              <a:rPr lang="en-IN" smtClean="0"/>
              <a:t>21-07-2020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4E1B73-040C-4D8F-9543-8CD91881C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15BD71-7347-402B-9344-CAD4595D45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0B411-0B29-4D87-94EB-E688183213A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652759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F841B-DB49-4355-9396-2B9BEC430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377826-1E25-4CC9-B8CA-B5480779D0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3947F1-A961-481A-8C7A-A92946426B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5C10DF-12C1-4A4B-B175-6A2D4A5143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FD9B7-B32B-465E-8000-A73C1A080B27}" type="datetimeFigureOut">
              <a:rPr lang="en-IN" smtClean="0"/>
              <a:t>21-07-2020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954BE2-5B4A-47D2-BE9A-987DE0736A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951CF5-638B-439A-BDF0-8D5ECF588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0B411-0B29-4D87-94EB-E688183213A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60671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12A0E-8663-4FB1-A499-ED57D27CD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E323F6-854A-428D-A15E-BEA74C0DED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DCD77A-6547-4E4D-AA7A-85FC943C8B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6868567-3B77-4F44-8B81-DBC0624F694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CC28497-545C-4B56-847B-8D0C1FCDB8A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A82DEF9-1641-4814-A56A-E59F5925E1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FD9B7-B32B-465E-8000-A73C1A080B27}" type="datetimeFigureOut">
              <a:rPr lang="en-IN" smtClean="0"/>
              <a:t>21-07-2020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4BF6040-6B4D-41F4-9D0F-8F130EDE19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CA96914-CBF0-42BC-8CF7-FCE4285798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0B411-0B29-4D87-94EB-E688183213A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695938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87D368-B2A4-46B5-97FB-1345BA436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81E17C-DDA3-4015-B8F8-BC31F49ABE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FD9B7-B32B-465E-8000-A73C1A080B27}" type="datetimeFigureOut">
              <a:rPr lang="en-IN" smtClean="0"/>
              <a:t>21-07-2020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0345CB-F7E5-41FB-8D00-6F74746BB7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2D420A-967C-409D-92E9-87E8EE818B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0B411-0B29-4D87-94EB-E688183213A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226622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8C7CE54-11D6-4A86-BD7B-070B37B84C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FD9B7-B32B-465E-8000-A73C1A080B27}" type="datetimeFigureOut">
              <a:rPr lang="en-IN" smtClean="0"/>
              <a:t>21-07-2020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793B29D-B007-45E9-AC11-8AE476AAE0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06823E-7113-4EE4-9246-1F60B2AF4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0B411-0B29-4D87-94EB-E688183213A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631930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6989B6-9B00-405B-A525-2E737BDD44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1966B5-31F2-4AB2-A665-673DF323F7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C6DB3E-8B7E-4C83-AC24-4318F96AC9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39AA2E-6518-46E1-9C87-9BF1BFFE67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FD9B7-B32B-465E-8000-A73C1A080B27}" type="datetimeFigureOut">
              <a:rPr lang="en-IN" smtClean="0"/>
              <a:t>21-07-2020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EF9530-790B-4AE1-9293-05FADC4648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8B5273-02E0-44D1-8FFE-F7B4B7AF73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0B411-0B29-4D87-94EB-E688183213A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040671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8DCF8-3643-4CCE-9695-A0549393F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124828A-F0D9-432D-A461-08D323728C1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58EDCA-064B-4DF1-9356-C11B79702B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A54DD0-41E9-48E4-8B55-A08473B4F6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FD9B7-B32B-465E-8000-A73C1A080B27}" type="datetimeFigureOut">
              <a:rPr lang="en-IN" smtClean="0"/>
              <a:t>21-07-2020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366790-F583-43B8-8064-2ABF2DB83E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E69093-E544-41E8-8842-DBBC28439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0B411-0B29-4D87-94EB-E688183213A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839713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B3BB666-6A62-479C-99AC-BBB7838291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33AD73-F8A6-441A-AFAC-363DD71BD1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44FC8C-C568-42EE-8971-172D02BC2AB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CFD9B7-B32B-465E-8000-A73C1A080B27}" type="datetimeFigureOut">
              <a:rPr lang="en-IN" smtClean="0"/>
              <a:t>21-07-2020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451D9D-C24A-4AA6-82BD-361275B963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30667E-B36D-469B-94C0-21BE33F7E8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10B411-0B29-4D87-94EB-E688183213A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77364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200.png"/><Relationship Id="rId7" Type="http://schemas.openxmlformats.org/officeDocument/2006/relationships/image" Target="../media/image46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200.png"/><Relationship Id="rId7" Type="http://schemas.openxmlformats.org/officeDocument/2006/relationships/image" Target="../media/image46.png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880C6A-CE6C-4A47-8051-BD438DEDA20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67DFAD-1E1B-447B-8B44-9CF5B874727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741458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8DE38AED-F91B-4798-BDE6-9C9957E55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0"/>
            <a:ext cx="10515600" cy="1325563"/>
          </a:xfrm>
        </p:spPr>
        <p:txBody>
          <a:bodyPr/>
          <a:lstStyle/>
          <a:p>
            <a:r>
              <a:rPr lang="en-US" dirty="0"/>
              <a:t>Linear Regression: Gradient </a:t>
            </a:r>
            <a:r>
              <a:rPr lang="en-IN" dirty="0"/>
              <a:t>descent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750DB07-01D6-44DA-9107-09FCE71D86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6862" y="1214437"/>
            <a:ext cx="9058275" cy="442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7958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8DE38AED-F91B-4798-BDE6-9C9957E55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0"/>
            <a:ext cx="10515600" cy="1325563"/>
          </a:xfrm>
        </p:spPr>
        <p:txBody>
          <a:bodyPr/>
          <a:lstStyle/>
          <a:p>
            <a:r>
              <a:rPr lang="en-US" dirty="0"/>
              <a:t>Linear Regression: Gradient </a:t>
            </a:r>
            <a:r>
              <a:rPr lang="en-IN" dirty="0"/>
              <a:t>descent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F9C8CD-DDF2-48C2-9F4A-CABE3F474E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6862" y="1214437"/>
            <a:ext cx="9058275" cy="442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9306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8DE38AED-F91B-4798-BDE6-9C9957E55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0"/>
            <a:ext cx="10515600" cy="1325563"/>
          </a:xfrm>
        </p:spPr>
        <p:txBody>
          <a:bodyPr/>
          <a:lstStyle/>
          <a:p>
            <a:r>
              <a:rPr lang="en-US" dirty="0"/>
              <a:t>Linear Regression: Gradient </a:t>
            </a:r>
            <a:r>
              <a:rPr lang="en-IN" dirty="0"/>
              <a:t>descent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5CDF005-63F9-44C4-ABCC-420E153262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0238" y="1989820"/>
            <a:ext cx="7477125" cy="1714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745C027-B120-4F49-B137-D1765C0C4D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9609" y="1042535"/>
            <a:ext cx="7067550" cy="762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67FD813-F4F5-409D-A851-DE7BEA77C7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5166" y="3998007"/>
            <a:ext cx="6498091" cy="2303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867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8DE38AED-F91B-4798-BDE6-9C9957E55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0"/>
            <a:ext cx="10515600" cy="1325563"/>
          </a:xfrm>
        </p:spPr>
        <p:txBody>
          <a:bodyPr/>
          <a:lstStyle/>
          <a:p>
            <a:r>
              <a:rPr lang="en-US" dirty="0"/>
              <a:t>Linear Regression: Gradient </a:t>
            </a:r>
            <a:r>
              <a:rPr lang="en-IN" dirty="0"/>
              <a:t>descent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F2E675D-1FC0-487A-9EFB-257AE3A905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2032" y="1600200"/>
            <a:ext cx="6720568" cy="4712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38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8DE38AED-F91B-4798-BDE6-9C9957E55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0"/>
            <a:ext cx="10515600" cy="1325563"/>
          </a:xfrm>
        </p:spPr>
        <p:txBody>
          <a:bodyPr/>
          <a:lstStyle/>
          <a:p>
            <a:r>
              <a:rPr lang="en-US" dirty="0"/>
              <a:t>Linear Regression: Gradient </a:t>
            </a:r>
            <a:r>
              <a:rPr lang="en-IN" dirty="0"/>
              <a:t>descent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A5C56E3-7BE8-4AD7-82EC-50165A88E5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080000"/>
            <a:ext cx="11540609" cy="57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963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8DE38AED-F91B-4798-BDE6-9C9957E55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0"/>
            <a:ext cx="10515600" cy="1325563"/>
          </a:xfrm>
        </p:spPr>
        <p:txBody>
          <a:bodyPr/>
          <a:lstStyle/>
          <a:p>
            <a:r>
              <a:rPr lang="en-US" dirty="0"/>
              <a:t>Linear Regression: Gradient </a:t>
            </a:r>
            <a:r>
              <a:rPr lang="en-IN" dirty="0"/>
              <a:t>descent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08B98F-785C-4F51-BBEC-723FEF41D0FC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80000"/>
            <a:ext cx="11557594" cy="5786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5267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8DE38AED-F91B-4798-BDE6-9C9957E55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0"/>
            <a:ext cx="10515600" cy="1325563"/>
          </a:xfrm>
        </p:spPr>
        <p:txBody>
          <a:bodyPr/>
          <a:lstStyle/>
          <a:p>
            <a:r>
              <a:rPr lang="en-US" dirty="0"/>
              <a:t>Linear Regression: Gradient </a:t>
            </a:r>
            <a:r>
              <a:rPr lang="en-IN" dirty="0"/>
              <a:t>descent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C0C9926-F5C8-422E-9A45-B62B29D19BAF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080000"/>
            <a:ext cx="11557594" cy="5786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5763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8DE38AED-F91B-4798-BDE6-9C9957E55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0"/>
            <a:ext cx="10515600" cy="1325563"/>
          </a:xfrm>
        </p:spPr>
        <p:txBody>
          <a:bodyPr/>
          <a:lstStyle/>
          <a:p>
            <a:r>
              <a:rPr lang="en-US" dirty="0"/>
              <a:t>Linear Regression: Gradient </a:t>
            </a:r>
            <a:r>
              <a:rPr lang="en-IN" dirty="0"/>
              <a:t>descent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F08969-FB23-4AE0-BFF1-93ECA2A04A0F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80000"/>
            <a:ext cx="11557594" cy="5786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345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8DE38AED-F91B-4798-BDE6-9C9957E55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0"/>
            <a:ext cx="10515600" cy="1325563"/>
          </a:xfrm>
        </p:spPr>
        <p:txBody>
          <a:bodyPr/>
          <a:lstStyle/>
          <a:p>
            <a:r>
              <a:rPr lang="en-US" dirty="0"/>
              <a:t>Linear Regression: Gradient </a:t>
            </a:r>
            <a:r>
              <a:rPr lang="en-IN" dirty="0"/>
              <a:t>descent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7D29D6-DF17-4B59-AAD2-DD0F1D97AD06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80000"/>
            <a:ext cx="11520000" cy="57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1379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8DE38AED-F91B-4798-BDE6-9C9957E55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0"/>
            <a:ext cx="10515600" cy="1325563"/>
          </a:xfrm>
        </p:spPr>
        <p:txBody>
          <a:bodyPr/>
          <a:lstStyle/>
          <a:p>
            <a:r>
              <a:rPr lang="en-US" dirty="0"/>
              <a:t>Linear Regression: Gradient </a:t>
            </a:r>
            <a:r>
              <a:rPr lang="en-IN" dirty="0"/>
              <a:t>descent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1EAD6D4-D87F-4FD9-8BDE-FFD440450DD9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80000"/>
            <a:ext cx="11557594" cy="5786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8231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ADE32-C62F-41B4-ACD8-2BBA05D23E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                 Classification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1A1971-6DA1-4851-ACB6-38693CFA11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5901" y="1747838"/>
            <a:ext cx="7613196" cy="3679825"/>
          </a:xfrm>
        </p:spPr>
        <p:txBody>
          <a:bodyPr/>
          <a:lstStyle/>
          <a:p>
            <a:r>
              <a:rPr lang="en-US" dirty="0"/>
              <a:t>Email: Spam / Not Spam?</a:t>
            </a:r>
          </a:p>
          <a:p>
            <a:r>
              <a:rPr lang="en-US" dirty="0"/>
              <a:t>Online Transactions: Fraudulent (yes/no)</a:t>
            </a:r>
          </a:p>
          <a:p>
            <a:r>
              <a:rPr lang="en-US" dirty="0"/>
              <a:t>Tumor: Malignant/ Benign ?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8BB139-0B53-4A49-8147-0267E9BF07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5901" y="4040187"/>
            <a:ext cx="6734174" cy="1200150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2EAA484-3D33-4CC7-8097-446A99C0A81B}"/>
              </a:ext>
            </a:extLst>
          </p:cNvPr>
          <p:cNvSpPr txBox="1">
            <a:spLocks/>
          </p:cNvSpPr>
          <p:nvPr/>
        </p:nvSpPr>
        <p:spPr>
          <a:xfrm>
            <a:off x="786493" y="1827610"/>
            <a:ext cx="7613196" cy="36798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House pricing </a:t>
            </a:r>
          </a:p>
          <a:p>
            <a:r>
              <a:rPr lang="en-US" dirty="0"/>
              <a:t>Person’s income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3C7FE3-3263-41C2-8C09-EFDF761D73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925" y="3794125"/>
            <a:ext cx="4793795" cy="846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555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8DE38AED-F91B-4798-BDE6-9C9957E55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0"/>
            <a:ext cx="10515600" cy="1325563"/>
          </a:xfrm>
        </p:spPr>
        <p:txBody>
          <a:bodyPr/>
          <a:lstStyle/>
          <a:p>
            <a:r>
              <a:rPr lang="en-US" dirty="0"/>
              <a:t>Linear Regression: Gradient </a:t>
            </a:r>
            <a:r>
              <a:rPr lang="en-IN" dirty="0"/>
              <a:t>descent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2994C4-4EEA-49D8-8E5F-50C1FE267CC6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80000"/>
            <a:ext cx="11557594" cy="5786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5811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DF998-5030-4A8B-B126-FA9B3746A7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0"/>
            <a:ext cx="10515600" cy="1325563"/>
          </a:xfrm>
        </p:spPr>
        <p:txBody>
          <a:bodyPr/>
          <a:lstStyle/>
          <a:p>
            <a:r>
              <a:rPr lang="en-US" dirty="0"/>
              <a:t>Linear Regression Vs Logistic Regression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A43E06-86FF-4202-B341-5E2CEC79E0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5437" y="1266825"/>
            <a:ext cx="6581775" cy="26860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4D84B25-306E-4079-A1E8-B4F1A17091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936" y="4136390"/>
            <a:ext cx="7724775" cy="260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286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5A8A7E7-85AD-4BB9-909D-A1D76AA517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7594" y="1965008"/>
            <a:ext cx="8776811" cy="4699952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344F19E6-1478-4286-9539-B5D2867621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0"/>
            <a:ext cx="10515600" cy="1325563"/>
          </a:xfrm>
        </p:spPr>
        <p:txBody>
          <a:bodyPr/>
          <a:lstStyle/>
          <a:p>
            <a:r>
              <a:rPr lang="en-US" dirty="0"/>
              <a:t>Linear Regression Vs Logistic Regression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74242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937CC86-178C-482D-B853-E255CE20AB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266" y="1135063"/>
            <a:ext cx="4886325" cy="272415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CF10AD39-6AE5-4061-8094-0D491AE59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0"/>
            <a:ext cx="10515600" cy="1325563"/>
          </a:xfrm>
        </p:spPr>
        <p:txBody>
          <a:bodyPr/>
          <a:lstStyle/>
          <a:p>
            <a:r>
              <a:rPr lang="en-US" dirty="0"/>
              <a:t>Logistic Regression</a:t>
            </a: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EB792D0-5AB4-4D52-A650-E44F7B16C1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4791" y="4152900"/>
            <a:ext cx="8991600" cy="20002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8091CB0-12F3-4F7C-BA75-C636D263C0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5591" y="6153150"/>
            <a:ext cx="421217" cy="3698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18DD6C1-DFB7-43BE-A8E0-3E4C7F155C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76391" y="4267200"/>
            <a:ext cx="775173" cy="4286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423A01B-EC36-44B3-8940-7E07E234E5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39634" y="1479551"/>
            <a:ext cx="6750223" cy="98107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AAF61E1-778D-4999-AE80-99255D1CD4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71670" y="3046412"/>
            <a:ext cx="3486150" cy="4286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166DEFD-4075-413A-8AF8-7A4361A9F61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71670" y="3628231"/>
            <a:ext cx="3505200" cy="48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037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AC6883A-90CB-4D4E-BED5-E034A63B1F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5325" y="3055143"/>
            <a:ext cx="7419975" cy="61912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984F62E9-D0A9-48F7-A8BF-FD6D348763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0"/>
            <a:ext cx="10515600" cy="1325563"/>
          </a:xfrm>
        </p:spPr>
        <p:txBody>
          <a:bodyPr/>
          <a:lstStyle/>
          <a:p>
            <a:r>
              <a:rPr lang="en-US" dirty="0"/>
              <a:t>Logistic Regression</a:t>
            </a: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2FEAF7D-6887-4F62-A80E-D1AFD6887D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0150" y="1585912"/>
            <a:ext cx="6781800" cy="6381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93ED460-A211-4C1B-BE21-936C4C71B0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" y="1208960"/>
            <a:ext cx="3600450" cy="33718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77A1961-0D37-4169-B151-1FF95831B566}"/>
              </a:ext>
            </a:extLst>
          </p:cNvPr>
          <p:cNvSpPr txBox="1"/>
          <p:nvPr/>
        </p:nvSpPr>
        <p:spPr>
          <a:xfrm>
            <a:off x="7477125" y="562629"/>
            <a:ext cx="3914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-3       1               1</a:t>
            </a:r>
            <a:endParaRPr lang="en-IN" sz="3600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1D34C08-D59C-406B-A508-FEEBDBB4765A}"/>
              </a:ext>
            </a:extLst>
          </p:cNvPr>
          <p:cNvCxnSpPr/>
          <p:nvPr/>
        </p:nvCxnSpPr>
        <p:spPr>
          <a:xfrm flipV="1">
            <a:off x="7781925" y="1047244"/>
            <a:ext cx="0" cy="5386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24D0BAC-C835-4B98-AB1B-F4151B72024D}"/>
              </a:ext>
            </a:extLst>
          </p:cNvPr>
          <p:cNvCxnSpPr/>
          <p:nvPr/>
        </p:nvCxnSpPr>
        <p:spPr>
          <a:xfrm flipV="1">
            <a:off x="8782050" y="1056229"/>
            <a:ext cx="0" cy="5386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B426702-390C-4056-836B-B067D04FBA29}"/>
              </a:ext>
            </a:extLst>
          </p:cNvPr>
          <p:cNvCxnSpPr/>
          <p:nvPr/>
        </p:nvCxnSpPr>
        <p:spPr>
          <a:xfrm flipV="1">
            <a:off x="10572750" y="1077407"/>
            <a:ext cx="0" cy="5386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DDB6DE76-F137-42C0-879C-B52F508352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81925" y="4233147"/>
            <a:ext cx="2505075" cy="69532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9F8370A-42B2-47FA-A1C4-E9B077E015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33625" y="4805362"/>
            <a:ext cx="2447925" cy="67627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65F44FD-103A-4A44-8B5A-E32AFD0BF2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52700" y="5481715"/>
            <a:ext cx="1257300" cy="82867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B72E293-D2E6-43E8-A6D8-1A228543D65A}"/>
              </a:ext>
            </a:extLst>
          </p:cNvPr>
          <p:cNvSpPr txBox="1"/>
          <p:nvPr/>
        </p:nvSpPr>
        <p:spPr>
          <a:xfrm>
            <a:off x="3874832" y="5481715"/>
            <a:ext cx="465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=</a:t>
            </a:r>
            <a:endParaRPr lang="en-IN" sz="4400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1060813-2DA4-488F-867A-7C695EB559D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62450" y="5538149"/>
            <a:ext cx="676275" cy="625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708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836886D7-6541-4EB0-9251-BB70CCBE2633}"/>
                  </a:ext>
                </a:extLst>
              </p14:cNvPr>
              <p14:cNvContentPartPr/>
              <p14:nvPr/>
            </p14:nvContentPartPr>
            <p14:xfrm>
              <a:off x="837795" y="4618980"/>
              <a:ext cx="360" cy="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836886D7-6541-4EB0-9251-BB70CCBE263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29155" y="4609980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9701A5BD-A51C-4A0A-8643-650348F57E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697" y="1325563"/>
            <a:ext cx="3267075" cy="2962275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2B1FAA53-F036-4889-9DFE-FA02962B9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0"/>
            <a:ext cx="10515600" cy="1325563"/>
          </a:xfrm>
        </p:spPr>
        <p:txBody>
          <a:bodyPr/>
          <a:lstStyle/>
          <a:p>
            <a:r>
              <a:rPr lang="en-US" dirty="0"/>
              <a:t>Logistic Regression</a:t>
            </a:r>
            <a:endParaRPr lang="en-IN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0CD97BC-ABF1-46EE-ABB1-F443A78A0E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62537" y="1094422"/>
            <a:ext cx="5591175" cy="141922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D17A9F9-3AA0-450C-985E-093D47CDE8BF}"/>
              </a:ext>
            </a:extLst>
          </p:cNvPr>
          <p:cNvSpPr txBox="1"/>
          <p:nvPr/>
        </p:nvSpPr>
        <p:spPr>
          <a:xfrm>
            <a:off x="7010399" y="224656"/>
            <a:ext cx="39719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-1            0                  0 </a:t>
            </a:r>
            <a:endParaRPr lang="en-IN" sz="2400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878D87B-855C-40D9-98BE-1568B5D570B8}"/>
              </a:ext>
            </a:extLst>
          </p:cNvPr>
          <p:cNvCxnSpPr/>
          <p:nvPr/>
        </p:nvCxnSpPr>
        <p:spPr>
          <a:xfrm flipV="1">
            <a:off x="7267575" y="662781"/>
            <a:ext cx="0" cy="5386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72C05F61-D7EE-45EE-8766-6A2BB06CB6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43735" y="579603"/>
            <a:ext cx="164606" cy="621846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9C06C7F-B9F9-47A7-BA80-CB1636C0436A}"/>
              </a:ext>
            </a:extLst>
          </p:cNvPr>
          <p:cNvCxnSpPr/>
          <p:nvPr/>
        </p:nvCxnSpPr>
        <p:spPr>
          <a:xfrm flipV="1">
            <a:off x="9610725" y="662781"/>
            <a:ext cx="0" cy="5386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9C6222F-4F7E-4856-8DFF-6B8122A835C0}"/>
              </a:ext>
            </a:extLst>
          </p:cNvPr>
          <p:cNvSpPr txBox="1"/>
          <p:nvPr/>
        </p:nvSpPr>
        <p:spPr>
          <a:xfrm>
            <a:off x="7972424" y="2690915"/>
            <a:ext cx="39719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-1                  1</a:t>
            </a:r>
            <a:endParaRPr lang="en-IN" sz="2400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EB9125B7-0A5B-400F-AD73-EB69E5D779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8115160" y="2202724"/>
            <a:ext cx="164606" cy="62184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07B148D-8E78-44B3-AB85-1FF28B1491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9528422" y="2202724"/>
            <a:ext cx="164606" cy="62184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2FE55D8-A6B7-45AC-80F0-7750EA77CF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43069" y="3717832"/>
            <a:ext cx="7058025" cy="8001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EA368C7-1764-477E-9295-B34026B451B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45221" y="4287838"/>
            <a:ext cx="2486025" cy="69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559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836886D7-6541-4EB0-9251-BB70CCBE2633}"/>
                  </a:ext>
                </a:extLst>
              </p14:cNvPr>
              <p14:cNvContentPartPr/>
              <p14:nvPr/>
            </p14:nvContentPartPr>
            <p14:xfrm>
              <a:off x="837795" y="4618980"/>
              <a:ext cx="360" cy="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836886D7-6541-4EB0-9251-BB70CCBE263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29155" y="4609980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9701A5BD-A51C-4A0A-8643-650348F57E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697" y="1325563"/>
            <a:ext cx="3267075" cy="2962275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2B1FAA53-F036-4889-9DFE-FA02962B9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0"/>
            <a:ext cx="10515600" cy="1325563"/>
          </a:xfrm>
        </p:spPr>
        <p:txBody>
          <a:bodyPr/>
          <a:lstStyle/>
          <a:p>
            <a:r>
              <a:rPr lang="en-US" dirty="0"/>
              <a:t>Logistic Regression</a:t>
            </a:r>
            <a:endParaRPr lang="en-IN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0CD97BC-ABF1-46EE-ABB1-F443A78A0E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62537" y="1094422"/>
            <a:ext cx="5591175" cy="141922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D17A9F9-3AA0-450C-985E-093D47CDE8BF}"/>
              </a:ext>
            </a:extLst>
          </p:cNvPr>
          <p:cNvSpPr txBox="1"/>
          <p:nvPr/>
        </p:nvSpPr>
        <p:spPr>
          <a:xfrm>
            <a:off x="7010399" y="224656"/>
            <a:ext cx="39719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-1            0                  0 </a:t>
            </a:r>
            <a:endParaRPr lang="en-IN" sz="2400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878D87B-855C-40D9-98BE-1568B5D570B8}"/>
              </a:ext>
            </a:extLst>
          </p:cNvPr>
          <p:cNvCxnSpPr/>
          <p:nvPr/>
        </p:nvCxnSpPr>
        <p:spPr>
          <a:xfrm flipV="1">
            <a:off x="7267575" y="662781"/>
            <a:ext cx="0" cy="5386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72C05F61-D7EE-45EE-8766-6A2BB06CB6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43735" y="579603"/>
            <a:ext cx="164606" cy="621846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9C06C7F-B9F9-47A7-BA80-CB1636C0436A}"/>
              </a:ext>
            </a:extLst>
          </p:cNvPr>
          <p:cNvCxnSpPr/>
          <p:nvPr/>
        </p:nvCxnSpPr>
        <p:spPr>
          <a:xfrm flipV="1">
            <a:off x="9610725" y="662781"/>
            <a:ext cx="0" cy="5386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9C6222F-4F7E-4856-8DFF-6B8122A835C0}"/>
              </a:ext>
            </a:extLst>
          </p:cNvPr>
          <p:cNvSpPr txBox="1"/>
          <p:nvPr/>
        </p:nvSpPr>
        <p:spPr>
          <a:xfrm>
            <a:off x="7972424" y="2690915"/>
            <a:ext cx="39719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-1                  1</a:t>
            </a:r>
            <a:endParaRPr lang="en-IN" sz="2400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EB9125B7-0A5B-400F-AD73-EB69E5D779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8115160" y="2202724"/>
            <a:ext cx="164606" cy="62184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07B148D-8E78-44B3-AB85-1FF28B1491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9528422" y="2202724"/>
            <a:ext cx="164606" cy="62184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2FE55D8-A6B7-45AC-80F0-7750EA77CF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43069" y="3717832"/>
            <a:ext cx="7058025" cy="8001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EA368C7-1764-477E-9295-B34026B451B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45221" y="4287838"/>
            <a:ext cx="2486025" cy="69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236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1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2B1FAA53-F036-4889-9DFE-FA02962B9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0"/>
            <a:ext cx="10515600" cy="1325563"/>
          </a:xfrm>
        </p:spPr>
        <p:txBody>
          <a:bodyPr/>
          <a:lstStyle/>
          <a:p>
            <a:r>
              <a:rPr lang="en-US" dirty="0"/>
              <a:t>Logistic Regression</a:t>
            </a: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049E76C-17DF-440F-9A11-FB800F563753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40000"/>
            <a:ext cx="4680000" cy="3240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3163FAB-4837-424F-94D2-75EBF0BC90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4029" y="2738891"/>
            <a:ext cx="7467599" cy="332014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C15783E-0C46-4BF7-9B6D-5DF1724851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8762" y="1036820"/>
            <a:ext cx="7991475" cy="195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300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2B1FAA53-F036-4889-9DFE-FA02962B9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0"/>
            <a:ext cx="10515600" cy="1325563"/>
          </a:xfrm>
        </p:spPr>
        <p:txBody>
          <a:bodyPr/>
          <a:lstStyle/>
          <a:p>
            <a:r>
              <a:rPr lang="en-US" dirty="0"/>
              <a:t>Logistic Regression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163FAB-4837-424F-94D2-75EBF0BC90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4029" y="2738891"/>
            <a:ext cx="7467599" cy="332014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99E2AD9-067E-4C46-9F2A-C95781E237FE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240000"/>
            <a:ext cx="4680000" cy="324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4FD906D-FC92-4990-911F-EBA28E1727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8762" y="1036820"/>
            <a:ext cx="7991475" cy="195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2697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2B1FAA53-F036-4889-9DFE-FA02962B9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0"/>
            <a:ext cx="10515600" cy="1325563"/>
          </a:xfrm>
        </p:spPr>
        <p:txBody>
          <a:bodyPr/>
          <a:lstStyle/>
          <a:p>
            <a:r>
              <a:rPr lang="en-US" dirty="0"/>
              <a:t>Logistic Regression: Gradient Descent </a:t>
            </a:r>
            <a:endParaRPr lang="en-IN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E4278FC-827C-49EF-B3F0-A02E23BCC9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0237" y="2052637"/>
            <a:ext cx="9401175" cy="11334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4B1EB1B-9DE8-4C81-B1C2-576EDCA9A5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199" y="1128712"/>
            <a:ext cx="5457825" cy="9239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9E6A2AB-343B-467F-B8F5-7C778B0A5F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4174" y="820516"/>
            <a:ext cx="5457825" cy="101009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3DB8E0E-0E3C-4B27-9435-80CB351639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11815" y="3119438"/>
            <a:ext cx="3486150" cy="13906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C7895D6-3E0A-4319-A895-5B6B2F660C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00237" y="4801962"/>
            <a:ext cx="7004277" cy="1566181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3867887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1BB2F33-897A-41D5-A167-CC29826751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0"/>
            <a:ext cx="10515600" cy="1325563"/>
          </a:xfrm>
        </p:spPr>
        <p:txBody>
          <a:bodyPr/>
          <a:lstStyle/>
          <a:p>
            <a:r>
              <a:rPr lang="en-US" dirty="0"/>
              <a:t>Linear Regression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01501D-A9F8-40DC-A734-F6E53D164C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912" y="1066800"/>
            <a:ext cx="9934575" cy="314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6234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1BB2F33-897A-41D5-A167-CC29826751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0"/>
            <a:ext cx="10515600" cy="1325563"/>
          </a:xfrm>
        </p:spPr>
        <p:txBody>
          <a:bodyPr/>
          <a:lstStyle/>
          <a:p>
            <a:r>
              <a:rPr lang="en-US" dirty="0"/>
              <a:t>Linear Regression</a:t>
            </a: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64B1654-4F76-4DF8-AF08-EDB79DA46C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912" y="1066800"/>
            <a:ext cx="9934575" cy="31432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78A1A6E-6FE7-4E20-9DEF-840CBFFA6E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0690" y="5338762"/>
            <a:ext cx="2295525" cy="5810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5DBA43A-C459-4F2F-8B73-457C9F0ABB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4105" y="4405312"/>
            <a:ext cx="1666875" cy="10572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6F83D1B-EB39-43CD-9495-AAC22C3698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5793" y="4343399"/>
            <a:ext cx="6981825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352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860031C-CFCC-4D00-960B-8EB7B87394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268" y="4405312"/>
            <a:ext cx="6981480" cy="2447926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11BB2F33-897A-41D5-A167-CC29826751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0"/>
            <a:ext cx="10515600" cy="1325563"/>
          </a:xfrm>
        </p:spPr>
        <p:txBody>
          <a:bodyPr/>
          <a:lstStyle/>
          <a:p>
            <a:r>
              <a:rPr lang="en-US" dirty="0"/>
              <a:t>Linear Regression</a:t>
            </a: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64B1654-4F76-4DF8-AF08-EDB79DA46C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912" y="1066800"/>
            <a:ext cx="9934575" cy="31432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78A1A6E-6FE7-4E20-9DEF-840CBFFA6E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0690" y="5338762"/>
            <a:ext cx="2295525" cy="5810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5DBA43A-C459-4F2F-8B73-457C9F0ABB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54105" y="4405312"/>
            <a:ext cx="1666875" cy="105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5002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1BB2F33-897A-41D5-A167-CC29826751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0"/>
            <a:ext cx="10515600" cy="1325563"/>
          </a:xfrm>
        </p:spPr>
        <p:txBody>
          <a:bodyPr/>
          <a:lstStyle/>
          <a:p>
            <a:r>
              <a:rPr lang="en-US" dirty="0"/>
              <a:t>Linear Regression</a:t>
            </a:r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791929F-9518-4A3C-99E0-79AFE220E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268" y="4405312"/>
            <a:ext cx="6981480" cy="244792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0DCC39F-EE35-4BA7-9691-4EB2A30C63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3576" y="4610126"/>
            <a:ext cx="4856701" cy="159845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613D9F1-FBDB-4EE7-8E16-DB84AD8FBA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912" y="1066800"/>
            <a:ext cx="9934575" cy="314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630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E05E02E-9937-419A-A89B-E48C1C569A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0"/>
            <a:ext cx="10515600" cy="1325563"/>
          </a:xfrm>
        </p:spPr>
        <p:txBody>
          <a:bodyPr/>
          <a:lstStyle/>
          <a:p>
            <a:r>
              <a:rPr lang="en-US" dirty="0"/>
              <a:t>Linear Regression: Gradient </a:t>
            </a:r>
            <a:r>
              <a:rPr lang="en-IN" dirty="0"/>
              <a:t>descent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C11300B-095B-4EAB-85DF-79A0015D00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938" y="1325563"/>
            <a:ext cx="9272588" cy="49911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5B7BF36-A88B-4964-A0A7-102E2594DB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7775" y="1325563"/>
            <a:ext cx="706755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5507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8DE38AED-F91B-4798-BDE6-9C9957E55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0"/>
            <a:ext cx="10515600" cy="1325563"/>
          </a:xfrm>
        </p:spPr>
        <p:txBody>
          <a:bodyPr/>
          <a:lstStyle/>
          <a:p>
            <a:r>
              <a:rPr lang="en-US" dirty="0"/>
              <a:t>Linear Regression: Gradient </a:t>
            </a:r>
            <a:r>
              <a:rPr lang="en-IN" dirty="0"/>
              <a:t>descent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97606D7-CBD9-4C54-9430-1285F9A0A7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812" y="1185862"/>
            <a:ext cx="9096375" cy="448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7557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8DE38AED-F91B-4798-BDE6-9C9957E55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0"/>
            <a:ext cx="10515600" cy="1325563"/>
          </a:xfrm>
        </p:spPr>
        <p:txBody>
          <a:bodyPr/>
          <a:lstStyle/>
          <a:p>
            <a:r>
              <a:rPr lang="en-US" dirty="0"/>
              <a:t>Linear Regression: Gradient </a:t>
            </a:r>
            <a:r>
              <a:rPr lang="en-IN" dirty="0"/>
              <a:t>descent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07CBA2-F4FF-4681-92EA-C09F32C44E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2582" y="1708375"/>
            <a:ext cx="7972425" cy="387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3324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638</TotalTime>
  <Words>154</Words>
  <Application>Microsoft Office PowerPoint</Application>
  <PresentationFormat>Widescreen</PresentationFormat>
  <Paragraphs>40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3" baseType="lpstr">
      <vt:lpstr>Arial</vt:lpstr>
      <vt:lpstr>Calibri</vt:lpstr>
      <vt:lpstr>Calibri Light</vt:lpstr>
      <vt:lpstr>Office Theme</vt:lpstr>
      <vt:lpstr>Logistic Regression</vt:lpstr>
      <vt:lpstr>Regression                 Classification</vt:lpstr>
      <vt:lpstr>Linear Regression</vt:lpstr>
      <vt:lpstr>Linear Regression</vt:lpstr>
      <vt:lpstr>Linear Regression</vt:lpstr>
      <vt:lpstr>Linear Regression</vt:lpstr>
      <vt:lpstr>Linear Regression: Gradient descent</vt:lpstr>
      <vt:lpstr>Linear Regression: Gradient descent</vt:lpstr>
      <vt:lpstr>Linear Regression: Gradient descent</vt:lpstr>
      <vt:lpstr>Linear Regression: Gradient descent</vt:lpstr>
      <vt:lpstr>Linear Regression: Gradient descent</vt:lpstr>
      <vt:lpstr>Linear Regression: Gradient descent</vt:lpstr>
      <vt:lpstr>Linear Regression: Gradient descent</vt:lpstr>
      <vt:lpstr>Linear Regression: Gradient descent</vt:lpstr>
      <vt:lpstr>Linear Regression: Gradient descent</vt:lpstr>
      <vt:lpstr>Linear Regression: Gradient descent</vt:lpstr>
      <vt:lpstr>Linear Regression: Gradient descent</vt:lpstr>
      <vt:lpstr>Linear Regression: Gradient descent</vt:lpstr>
      <vt:lpstr>Linear Regression: Gradient descent</vt:lpstr>
      <vt:lpstr>Linear Regression: Gradient descent</vt:lpstr>
      <vt:lpstr>Linear Regression Vs Logistic Regression</vt:lpstr>
      <vt:lpstr>Linear Regression Vs Logistic Regression</vt:lpstr>
      <vt:lpstr>Logistic Regression</vt:lpstr>
      <vt:lpstr>Logistic Regression</vt:lpstr>
      <vt:lpstr>Logistic Regression</vt:lpstr>
      <vt:lpstr>Logistic Regression</vt:lpstr>
      <vt:lpstr>Logistic Regression</vt:lpstr>
      <vt:lpstr>Logistic Regression</vt:lpstr>
      <vt:lpstr>Logistic Regression: Gradient Descent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Logistic Regression</dc:title>
  <dc:creator>Srivastava, Shashank</dc:creator>
  <cp:keywords>CTPClassification=CTP_NT</cp:keywords>
  <cp:lastModifiedBy>Srivastava, Shashank</cp:lastModifiedBy>
  <cp:revision>78</cp:revision>
  <dcterms:created xsi:type="dcterms:W3CDTF">2020-07-14T05:35:53Z</dcterms:created>
  <dcterms:modified xsi:type="dcterms:W3CDTF">2020-07-21T11:15:47Z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itusGUID">
    <vt:lpwstr>6c688ebf-14b2-42e4-944a-e3473ca640af</vt:lpwstr>
  </property>
  <property fmtid="{D5CDD505-2E9C-101B-9397-08002B2CF9AE}" pid="3" name="CTPClassification">
    <vt:lpwstr>CTP_NT</vt:lpwstr>
  </property>
  <property fmtid="{D5CDD505-2E9C-101B-9397-08002B2CF9AE}" pid="4" name="CTP_TimeStamp">
    <vt:lpwstr>2020-07-21 11:15:46Z</vt:lpwstr>
  </property>
  <property fmtid="{D5CDD505-2E9C-101B-9397-08002B2CF9AE}" pid="5" name="CTP_BU">
    <vt:lpwstr>NA</vt:lpwstr>
  </property>
  <property fmtid="{D5CDD505-2E9C-101B-9397-08002B2CF9AE}" pid="6" name="CTP_IDSID">
    <vt:lpwstr>NA</vt:lpwstr>
  </property>
  <property fmtid="{D5CDD505-2E9C-101B-9397-08002B2CF9AE}" pid="7" name="CTP_WWID">
    <vt:lpwstr>NA</vt:lpwstr>
  </property>
</Properties>
</file>